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12/10/2024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12/10/2024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Children &amp; Youth Experiencing Homelessness</a:t>
            </a:r>
          </a:p>
        </p:txBody>
      </p:sp>
      <p:sp>
        <p:nvSpPr>
          <p:cNvPr id="3" name="Subtitle 2"/>
          <p:cNvSpPr>
            <a:spLocks noGrp="1"/>
          </p:cNvSpPr>
          <p:nvPr>
            <p:ph type="subTitle" idx="1"/>
          </p:nvPr>
        </p:nvSpPr>
        <p:spPr/>
        <p:txBody>
          <a:bodyPr/>
          <a:lstStyle/>
          <a:p>
            <a:r>
              <a:rPr lang="en-US" dirty="0"/>
              <a:t>Our Responsibility as a Public Education Institution</a:t>
            </a:r>
          </a:p>
          <a:p>
            <a:r>
              <a:rPr lang="en-US" dirty="0"/>
              <a:t>To Provide Them With a Free, Appropriate Education</a:t>
            </a:r>
          </a:p>
        </p:txBody>
      </p:sp>
    </p:spTree>
    <p:extLst>
      <p:ext uri="{BB962C8B-B14F-4D97-AF65-F5344CB8AC3E}">
        <p14:creationId xmlns:p14="http://schemas.microsoft.com/office/powerpoint/2010/main" val="230264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Extracurricular Activities</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Districts must implement procedures to ensure that homeless students/unaccompanied youth do not face barriers to accessing academic and extracurricular activities, including after-school and summer programs.</a:t>
            </a:r>
          </a:p>
          <a:p>
            <a:pPr>
              <a:buFont typeface="Wingdings" panose="05000000000000000000" pitchFamily="2" charset="2"/>
              <a:buChar char="v"/>
            </a:pPr>
            <a:r>
              <a:rPr lang="en-US" dirty="0"/>
              <a:t>Outstanding fees and fines must not present barriers to these students.  </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537680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 Part A Set-aside funds</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en-US" dirty="0"/>
              <a:t>Can be used for: clothing, shoes, school supplies, eye glasses, or hearing aids, student fees that are necessary to participate in the general education program and college application or entrance fees</a:t>
            </a:r>
          </a:p>
          <a:p>
            <a:pPr>
              <a:buFont typeface="Wingdings" panose="05000000000000000000" pitchFamily="2" charset="2"/>
              <a:buChar char="v"/>
            </a:pPr>
            <a:r>
              <a:rPr lang="en-US" dirty="0"/>
              <a:t>Can be used for immunizations, food, medical, and dental services, counseling or outreach services</a:t>
            </a:r>
          </a:p>
          <a:p>
            <a:pPr>
              <a:buFont typeface="Wingdings" panose="05000000000000000000" pitchFamily="2" charset="2"/>
              <a:buChar char="v"/>
            </a:pPr>
            <a:r>
              <a:rPr lang="en-US" dirty="0"/>
              <a:t>Can be used for transportation costs (gas cards, bus passes)</a:t>
            </a:r>
          </a:p>
          <a:p>
            <a:pPr>
              <a:buFont typeface="Wingdings" panose="05000000000000000000" pitchFamily="2" charset="2"/>
              <a:buChar char="v"/>
            </a:pPr>
            <a:r>
              <a:rPr lang="en-US" dirty="0"/>
              <a:t>TITLE I FUNDS CANNOT BE USED FOR RENT, UTILITIES, OR CLOTHING FOR PARENTS.</a:t>
            </a:r>
          </a:p>
        </p:txBody>
      </p:sp>
    </p:spTree>
    <p:extLst>
      <p:ext uri="{BB962C8B-B14F-4D97-AF65-F5344CB8AC3E}">
        <p14:creationId xmlns:p14="http://schemas.microsoft.com/office/powerpoint/2010/main" val="2680310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v"/>
            </a:pPr>
            <a:r>
              <a:rPr lang="en-US" dirty="0"/>
              <a:t>Make the student feel welcome</a:t>
            </a:r>
          </a:p>
          <a:p>
            <a:pPr>
              <a:buFont typeface="Wingdings" panose="05000000000000000000" pitchFamily="2" charset="2"/>
              <a:buChar char="v"/>
            </a:pPr>
            <a:r>
              <a:rPr lang="en-US" dirty="0"/>
              <a:t>Try to make contact with the parents and invite them to participate in school activities</a:t>
            </a:r>
          </a:p>
          <a:p>
            <a:pPr>
              <a:buFont typeface="Wingdings" panose="05000000000000000000" pitchFamily="2" charset="2"/>
              <a:buChar char="v"/>
            </a:pPr>
            <a:r>
              <a:rPr lang="en-US" dirty="0"/>
              <a:t>Be sensitive to needs of homeless children, but maintain consistent, high expectations</a:t>
            </a:r>
          </a:p>
          <a:p>
            <a:pPr>
              <a:buFont typeface="Wingdings" panose="05000000000000000000" pitchFamily="2" charset="2"/>
              <a:buChar char="v"/>
            </a:pPr>
            <a:r>
              <a:rPr lang="en-US" dirty="0"/>
              <a:t>Try not to take away possessions or Physical Education as a disciplinary measure</a:t>
            </a:r>
          </a:p>
          <a:p>
            <a:pPr>
              <a:buFont typeface="Wingdings" panose="05000000000000000000" pitchFamily="2" charset="2"/>
              <a:buChar char="v"/>
            </a:pPr>
            <a:r>
              <a:rPr lang="en-US" dirty="0"/>
              <a:t>Be aware that some assignments/projects may be difficult for the student (internet access)</a:t>
            </a:r>
          </a:p>
          <a:p>
            <a:pPr>
              <a:buFont typeface="Wingdings" panose="05000000000000000000" pitchFamily="2" charset="2"/>
              <a:buChar char="v"/>
            </a:pPr>
            <a:r>
              <a:rPr lang="en-US" dirty="0"/>
              <a:t>Ensure opportunities to participate in after-school activities and in-school programs</a:t>
            </a:r>
          </a:p>
        </p:txBody>
      </p:sp>
    </p:spTree>
    <p:extLst>
      <p:ext uri="{BB962C8B-B14F-4D97-AF65-F5344CB8AC3E}">
        <p14:creationId xmlns:p14="http://schemas.microsoft.com/office/powerpoint/2010/main" val="627009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Identification of Homeless Students/Unaccompanied Youth</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 Teacher finds out that student is homeless -</a:t>
            </a:r>
          </a:p>
          <a:p>
            <a:pPr lvl="1">
              <a:buFont typeface="Wingdings" panose="05000000000000000000" pitchFamily="2" charset="2"/>
              <a:buChar char="Ø"/>
            </a:pPr>
            <a:r>
              <a:rPr lang="en-US" dirty="0"/>
              <a:t>Notify guidance counselor, building principal, Director of Special Education (if appropriate)</a:t>
            </a:r>
          </a:p>
          <a:p>
            <a:pPr lvl="1">
              <a:buFont typeface="Wingdings" panose="05000000000000000000" pitchFamily="2" charset="2"/>
              <a:buChar char="Ø"/>
            </a:pPr>
            <a:r>
              <a:rPr lang="en-US" dirty="0"/>
              <a:t>Notify district homeless liaison, Mrs. Jennifer Reeves, who will contact parent/guardian to advise them of their rights and try to answer questions if they have any, initiate intake form, contact BCIU, contact Food Services Manager to ensure student is receiving free breakfast &amp; lunch, and work with transportation coordinator to initiate transportation if needed.</a:t>
            </a:r>
          </a:p>
        </p:txBody>
      </p:sp>
    </p:spTree>
    <p:extLst>
      <p:ext uri="{BB962C8B-B14F-4D97-AF65-F5344CB8AC3E}">
        <p14:creationId xmlns:p14="http://schemas.microsoft.com/office/powerpoint/2010/main" val="4066710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91EA9-A2F0-118C-6E6F-5000DA149299}"/>
              </a:ext>
            </a:extLst>
          </p:cNvPr>
          <p:cNvSpPr>
            <a:spLocks noGrp="1"/>
          </p:cNvSpPr>
          <p:nvPr>
            <p:ph type="title"/>
          </p:nvPr>
        </p:nvSpPr>
        <p:spPr/>
        <p:txBody>
          <a:bodyPr/>
          <a:lstStyle/>
          <a:p>
            <a:r>
              <a:rPr lang="en-US" dirty="0"/>
              <a:t>Contact information for LEA Homeless Liaison and Region 2 ECYEH OFFICE</a:t>
            </a:r>
          </a:p>
        </p:txBody>
      </p:sp>
      <p:sp>
        <p:nvSpPr>
          <p:cNvPr id="3" name="Text Placeholder 2">
            <a:extLst>
              <a:ext uri="{FF2B5EF4-FFF2-40B4-BE49-F238E27FC236}">
                <a16:creationId xmlns:a16="http://schemas.microsoft.com/office/drawing/2014/main" id="{E25F266F-0DCF-D4ED-1E61-9C2A6290D8FB}"/>
              </a:ext>
            </a:extLst>
          </p:cNvPr>
          <p:cNvSpPr>
            <a:spLocks noGrp="1"/>
          </p:cNvSpPr>
          <p:nvPr>
            <p:ph type="body" idx="1"/>
          </p:nvPr>
        </p:nvSpPr>
        <p:spPr>
          <a:xfrm>
            <a:off x="1303868" y="4160939"/>
            <a:ext cx="9592732" cy="1714927"/>
          </a:xfrm>
        </p:spPr>
        <p:txBody>
          <a:bodyPr>
            <a:normAutofit fontScale="55000" lnSpcReduction="20000"/>
          </a:bodyPr>
          <a:lstStyle/>
          <a:p>
            <a:r>
              <a:rPr lang="en-US" sz="2200" b="1" dirty="0"/>
              <a:t>Antietam School District Homeless Liaison </a:t>
            </a:r>
            <a:r>
              <a:rPr lang="en-US" dirty="0"/>
              <a:t> </a:t>
            </a:r>
          </a:p>
          <a:p>
            <a:pPr>
              <a:lnSpc>
                <a:spcPct val="120000"/>
              </a:lnSpc>
            </a:pPr>
            <a:r>
              <a:rPr lang="en-US" dirty="0"/>
              <a:t>Mrs. Jennifer Reeves</a:t>
            </a:r>
          </a:p>
          <a:p>
            <a:pPr>
              <a:lnSpc>
                <a:spcPct val="120000"/>
              </a:lnSpc>
            </a:pPr>
            <a:r>
              <a:rPr lang="en-US" dirty="0"/>
              <a:t>610-779-0554 ext. 4119</a:t>
            </a:r>
          </a:p>
          <a:p>
            <a:pPr>
              <a:lnSpc>
                <a:spcPct val="120000"/>
              </a:lnSpc>
            </a:pPr>
            <a:r>
              <a:rPr lang="en-US" sz="1800" b="1" dirty="0"/>
              <a:t>Berks County Intermediate Unit</a:t>
            </a:r>
          </a:p>
          <a:p>
            <a:pPr>
              <a:lnSpc>
                <a:spcPct val="120000"/>
              </a:lnSpc>
            </a:pPr>
            <a:r>
              <a:rPr lang="en-US" sz="1800" b="1" dirty="0"/>
              <a:t>Region 2 ECYEH Office</a:t>
            </a:r>
          </a:p>
          <a:p>
            <a:r>
              <a:rPr lang="en-US" dirty="0"/>
              <a:t> (610) 987-8509</a:t>
            </a:r>
          </a:p>
        </p:txBody>
      </p:sp>
    </p:spTree>
    <p:extLst>
      <p:ext uri="{BB962C8B-B14F-4D97-AF65-F5344CB8AC3E}">
        <p14:creationId xmlns:p14="http://schemas.microsoft.com/office/powerpoint/2010/main" val="996299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1786466"/>
          </a:xfrm>
        </p:spPr>
        <p:txBody>
          <a:bodyPr>
            <a:normAutofit fontScale="90000"/>
          </a:bodyPr>
          <a:lstStyle/>
          <a:p>
            <a:r>
              <a:rPr lang="en-US" sz="3600" dirty="0"/>
              <a:t>“I was homeless and I was in San Diego and I started singing in a coffee shop and people started coming to hear me sing.”</a:t>
            </a:r>
            <a:br>
              <a:rPr lang="en-US" sz="3600" dirty="0"/>
            </a:br>
            <a:r>
              <a:rPr lang="en-US" sz="3600" dirty="0"/>
              <a:t>~ Jewel</a:t>
            </a:r>
          </a:p>
        </p:txBody>
      </p:sp>
      <p:sp>
        <p:nvSpPr>
          <p:cNvPr id="3" name="Subtitle 2"/>
          <p:cNvSpPr>
            <a:spLocks noGrp="1"/>
          </p:cNvSpPr>
          <p:nvPr>
            <p:ph type="subTitle" idx="1"/>
          </p:nvPr>
        </p:nvSpPr>
        <p:spPr/>
        <p:txBody>
          <a:bodyPr/>
          <a:lstStyle/>
          <a:p>
            <a:endParaRPr lang="en-US" dirty="0"/>
          </a:p>
          <a:p>
            <a:r>
              <a:rPr lang="en-US" dirty="0"/>
              <a:t>Any Questions???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300" y="3959960"/>
            <a:ext cx="1772973" cy="1203143"/>
          </a:xfrm>
          <a:prstGeom prst="rect">
            <a:avLst/>
          </a:prstGeom>
        </p:spPr>
      </p:pic>
    </p:spTree>
    <p:extLst>
      <p:ext uri="{BB962C8B-B14F-4D97-AF65-F5344CB8AC3E}">
        <p14:creationId xmlns:p14="http://schemas.microsoft.com/office/powerpoint/2010/main" val="972954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Scale of Homelessness</a:t>
            </a:r>
          </a:p>
        </p:txBody>
      </p:sp>
      <p:sp>
        <p:nvSpPr>
          <p:cNvPr id="6" name="Content Placeholder 5"/>
          <p:cNvSpPr>
            <a:spLocks noGrp="1"/>
          </p:cNvSpPr>
          <p:nvPr>
            <p:ph idx="1"/>
          </p:nvPr>
        </p:nvSpPr>
        <p:spPr/>
        <p:txBody>
          <a:bodyPr/>
          <a:lstStyle/>
          <a:p>
            <a:pPr>
              <a:buFont typeface="Wingdings" panose="05000000000000000000" pitchFamily="2" charset="2"/>
              <a:buChar char="v"/>
            </a:pPr>
            <a:r>
              <a:rPr lang="en-US" dirty="0"/>
              <a:t> Children make up half of the homeless population nationwide</a:t>
            </a:r>
          </a:p>
          <a:p>
            <a:pPr>
              <a:buFont typeface="Wingdings" panose="05000000000000000000" pitchFamily="2" charset="2"/>
              <a:buChar char="v"/>
            </a:pPr>
            <a:r>
              <a:rPr lang="en-US" dirty="0"/>
              <a:t>In 2014-15 there were 1,360,747 homeless children enrolled in public schools (National Center for Homeless Education)</a:t>
            </a:r>
          </a:p>
          <a:p>
            <a:pPr>
              <a:buFont typeface="Wingdings" panose="05000000000000000000" pitchFamily="2" charset="2"/>
              <a:buChar char="v"/>
            </a:pPr>
            <a:r>
              <a:rPr lang="en-US" dirty="0"/>
              <a:t>Do you know how close homelessness is to you?</a:t>
            </a:r>
          </a:p>
        </p:txBody>
      </p:sp>
    </p:spTree>
    <p:extLst>
      <p:ext uri="{BB962C8B-B14F-4D97-AF65-F5344CB8AC3E}">
        <p14:creationId xmlns:p14="http://schemas.microsoft.com/office/powerpoint/2010/main" val="12903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vulnerable are YOU to becoming homeless?</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en-US" dirty="0"/>
              <a:t>Fire</a:t>
            </a:r>
          </a:p>
          <a:p>
            <a:pPr>
              <a:buFont typeface="Wingdings" panose="05000000000000000000" pitchFamily="2" charset="2"/>
              <a:buChar char="v"/>
            </a:pPr>
            <a:r>
              <a:rPr lang="en-US" dirty="0"/>
              <a:t>Flood</a:t>
            </a:r>
          </a:p>
          <a:p>
            <a:pPr>
              <a:buFont typeface="Wingdings" panose="05000000000000000000" pitchFamily="2" charset="2"/>
              <a:buChar char="v"/>
            </a:pPr>
            <a:r>
              <a:rPr lang="en-US" dirty="0"/>
              <a:t>Job Loss</a:t>
            </a:r>
          </a:p>
          <a:p>
            <a:pPr>
              <a:buFont typeface="Wingdings" panose="05000000000000000000" pitchFamily="2" charset="2"/>
              <a:buChar char="v"/>
            </a:pPr>
            <a:r>
              <a:rPr lang="en-US" dirty="0"/>
              <a:t>Eviction</a:t>
            </a:r>
          </a:p>
          <a:p>
            <a:pPr>
              <a:buFont typeface="Wingdings" panose="05000000000000000000" pitchFamily="2" charset="2"/>
              <a:buChar char="v"/>
            </a:pPr>
            <a:r>
              <a:rPr lang="en-US" dirty="0"/>
              <a:t>Domestic Violence</a:t>
            </a:r>
          </a:p>
          <a:p>
            <a:pPr>
              <a:buFont typeface="Wingdings" panose="05000000000000000000" pitchFamily="2" charset="2"/>
              <a:buChar char="v"/>
            </a:pPr>
            <a:r>
              <a:rPr lang="en-US" dirty="0"/>
              <a:t>Accident</a:t>
            </a:r>
          </a:p>
          <a:p>
            <a:pPr>
              <a:buFont typeface="Wingdings" panose="05000000000000000000" pitchFamily="2" charset="2"/>
              <a:buChar char="v"/>
            </a:pPr>
            <a:r>
              <a:rPr lang="en-US" dirty="0"/>
              <a:t>Illness</a:t>
            </a:r>
          </a:p>
        </p:txBody>
      </p:sp>
    </p:spTree>
    <p:extLst>
      <p:ext uri="{BB962C8B-B14F-4D97-AF65-F5344CB8AC3E}">
        <p14:creationId xmlns:p14="http://schemas.microsoft.com/office/powerpoint/2010/main" val="678354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McKinney-Vento Homeless Act, amended by</a:t>
            </a:r>
            <a:br>
              <a:rPr lang="en-US" dirty="0"/>
            </a:br>
            <a:r>
              <a:rPr lang="en-US" dirty="0"/>
              <a:t>Every Student Succeeds Act (ESSA)</a:t>
            </a:r>
            <a:br>
              <a:rPr lang="en-US" dirty="0"/>
            </a:br>
            <a:r>
              <a:rPr lang="en-US" dirty="0"/>
              <a:t>New Legislation passed effective 10/1/16</a:t>
            </a:r>
          </a:p>
        </p:txBody>
      </p:sp>
      <p:sp>
        <p:nvSpPr>
          <p:cNvPr id="3" name="Text Placeholder 2"/>
          <p:cNvSpPr>
            <a:spLocks noGrp="1"/>
          </p:cNvSpPr>
          <p:nvPr>
            <p:ph type="body" idx="1"/>
          </p:nvPr>
        </p:nvSpPr>
        <p:spPr/>
        <p:txBody>
          <a:bodyPr>
            <a:normAutofit/>
          </a:bodyPr>
          <a:lstStyle/>
          <a:p>
            <a:pPr marL="342900" indent="-342900" algn="l">
              <a:buFont typeface="Wingdings" panose="05000000000000000000" pitchFamily="2" charset="2"/>
              <a:buChar char="v"/>
            </a:pPr>
            <a:r>
              <a:rPr lang="en-US" dirty="0"/>
              <a:t>Requires educational access, attendance, and success for children and youth experiencing homelessness.</a:t>
            </a:r>
          </a:p>
          <a:p>
            <a:pPr marL="342900" indent="-342900" algn="l">
              <a:buFont typeface="Wingdings" panose="05000000000000000000" pitchFamily="2" charset="2"/>
              <a:buChar char="v"/>
            </a:pPr>
            <a:r>
              <a:rPr lang="en-US" dirty="0"/>
              <a:t>Provides states with funding to support statewide initiatives</a:t>
            </a:r>
          </a:p>
          <a:p>
            <a:pPr algn="l"/>
            <a:endParaRPr lang="en-US" dirty="0"/>
          </a:p>
        </p:txBody>
      </p:sp>
    </p:spTree>
    <p:extLst>
      <p:ext uri="{BB962C8B-B14F-4D97-AF65-F5344CB8AC3E}">
        <p14:creationId xmlns:p14="http://schemas.microsoft.com/office/powerpoint/2010/main" val="1054263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Homeless?</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en-US" dirty="0"/>
              <a:t>An individual who lacks a fixed, regular and adequate nighttime residence</a:t>
            </a:r>
          </a:p>
          <a:p>
            <a:pPr marL="0" indent="0">
              <a:buNone/>
            </a:pPr>
            <a:r>
              <a:rPr lang="en-US" dirty="0"/>
              <a:t>	Includes children and youth who are:</a:t>
            </a:r>
          </a:p>
          <a:p>
            <a:pPr>
              <a:buFont typeface="Wingdings" panose="05000000000000000000" pitchFamily="2" charset="2"/>
              <a:buChar char="§"/>
            </a:pPr>
            <a:r>
              <a:rPr lang="en-US" dirty="0"/>
              <a:t>Sharing housing</a:t>
            </a:r>
          </a:p>
          <a:p>
            <a:pPr>
              <a:buFont typeface="Wingdings" panose="05000000000000000000" pitchFamily="2" charset="2"/>
              <a:buChar char="§"/>
            </a:pPr>
            <a:r>
              <a:rPr lang="en-US" dirty="0"/>
              <a:t>Living in motels, hotels, cars, campgrounds, parks, abandoned buildings</a:t>
            </a:r>
          </a:p>
          <a:p>
            <a:pPr>
              <a:buFont typeface="Wingdings" panose="05000000000000000000" pitchFamily="2" charset="2"/>
              <a:buChar char="§"/>
            </a:pPr>
            <a:r>
              <a:rPr lang="en-US" dirty="0"/>
              <a:t>Living in emergency or transitional housing</a:t>
            </a:r>
          </a:p>
          <a:p>
            <a:pPr>
              <a:buFont typeface="Wingdings" panose="05000000000000000000" pitchFamily="2" charset="2"/>
              <a:buChar char="§"/>
            </a:pPr>
            <a:r>
              <a:rPr lang="en-US" dirty="0"/>
              <a:t>Unaccompanied Youth – abandoned, runaways </a:t>
            </a:r>
          </a:p>
          <a:p>
            <a:pPr>
              <a:buFont typeface="Wingdings" panose="05000000000000000000" pitchFamily="2" charset="2"/>
              <a:buChar char="§"/>
            </a:pPr>
            <a:r>
              <a:rPr lang="en-US" dirty="0"/>
              <a:t>Migratory children (living in circumstances above)</a:t>
            </a:r>
          </a:p>
        </p:txBody>
      </p:sp>
    </p:spTree>
    <p:extLst>
      <p:ext uri="{BB962C8B-B14F-4D97-AF65-F5344CB8AC3E}">
        <p14:creationId xmlns:p14="http://schemas.microsoft.com/office/powerpoint/2010/main" val="15997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Homeless Children Characteristics</a:t>
            </a:r>
          </a:p>
        </p:txBody>
      </p:sp>
      <p:sp>
        <p:nvSpPr>
          <p:cNvPr id="4" name="Content Placeholder 3"/>
          <p:cNvSpPr>
            <a:spLocks noGrp="1"/>
          </p:cNvSpPr>
          <p:nvPr>
            <p:ph sz="half" idx="2"/>
          </p:nvPr>
        </p:nvSpPr>
        <p:spPr/>
        <p:txBody>
          <a:bodyPr>
            <a:normAutofit fontScale="85000" lnSpcReduction="10000"/>
          </a:bodyPr>
          <a:lstStyle/>
          <a:p>
            <a:r>
              <a:rPr lang="en-US" dirty="0"/>
              <a:t>Attendance at several schools</a:t>
            </a:r>
          </a:p>
          <a:p>
            <a:r>
              <a:rPr lang="en-US" dirty="0"/>
              <a:t>More than one family at the same address</a:t>
            </a:r>
          </a:p>
          <a:p>
            <a:r>
              <a:rPr lang="en-US" dirty="0"/>
              <a:t>Attention-seeking behavior</a:t>
            </a:r>
          </a:p>
          <a:p>
            <a:r>
              <a:rPr lang="en-US" dirty="0"/>
              <a:t>Hunger and hoarding of food</a:t>
            </a:r>
          </a:p>
          <a:p>
            <a:r>
              <a:rPr lang="en-US" dirty="0"/>
              <a:t>Sleeping in class</a:t>
            </a:r>
          </a:p>
          <a:p>
            <a:r>
              <a:rPr lang="en-US" dirty="0"/>
              <a:t>Inappropriate dress for weather</a:t>
            </a:r>
          </a:p>
        </p:txBody>
      </p:sp>
      <p:sp>
        <p:nvSpPr>
          <p:cNvPr id="5" name="Text Placeholder 4"/>
          <p:cNvSpPr>
            <a:spLocks noGrp="1"/>
          </p:cNvSpPr>
          <p:nvPr>
            <p:ph type="body" sz="quarter" idx="3"/>
          </p:nvPr>
        </p:nvSpPr>
        <p:spPr/>
        <p:txBody>
          <a:bodyPr/>
          <a:lstStyle/>
          <a:p>
            <a:r>
              <a:rPr lang="en-US" sz="2000" dirty="0"/>
              <a:t>Some common statements used by homeless students include:</a:t>
            </a:r>
          </a:p>
        </p:txBody>
      </p:sp>
      <p:sp>
        <p:nvSpPr>
          <p:cNvPr id="6" name="Content Placeholder 5"/>
          <p:cNvSpPr>
            <a:spLocks noGrp="1"/>
          </p:cNvSpPr>
          <p:nvPr>
            <p:ph sz="quarter" idx="4"/>
          </p:nvPr>
        </p:nvSpPr>
        <p:spPr/>
        <p:txBody>
          <a:bodyPr/>
          <a:lstStyle/>
          <a:p>
            <a:r>
              <a:rPr lang="en-US" dirty="0"/>
              <a:t>“We’ve moved a lot.”</a:t>
            </a:r>
          </a:p>
          <a:p>
            <a:r>
              <a:rPr lang="en-US" dirty="0"/>
              <a:t>“We’re staying with friends.”</a:t>
            </a:r>
          </a:p>
          <a:p>
            <a:r>
              <a:rPr lang="en-US" dirty="0"/>
              <a:t>“We’re looking for a place.”</a:t>
            </a:r>
          </a:p>
          <a:p>
            <a:r>
              <a:rPr lang="en-US" dirty="0"/>
              <a:t>“We’re going through a bad time now.”</a:t>
            </a:r>
          </a:p>
        </p:txBody>
      </p:sp>
    </p:spTree>
    <p:extLst>
      <p:ext uri="{BB962C8B-B14F-4D97-AF65-F5344CB8AC3E}">
        <p14:creationId xmlns:p14="http://schemas.microsoft.com/office/powerpoint/2010/main" val="4262864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Unaccompanied Youth</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Any child who is not in the physical custody of a parent or legal guardian</a:t>
            </a:r>
          </a:p>
          <a:p>
            <a:pPr>
              <a:buFont typeface="Wingdings" panose="05000000000000000000" pitchFamily="2" charset="2"/>
              <a:buChar char="v"/>
            </a:pPr>
            <a:r>
              <a:rPr lang="en-US" dirty="0"/>
              <a:t>Includes runaways, children thrown out of their home, children who have been abandoned by parents or separated from parents for any other reason</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642472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in School</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en-US" dirty="0"/>
              <a:t>Public schools must immediately enroll students experiencing homelessness even when lacking:</a:t>
            </a:r>
          </a:p>
          <a:p>
            <a:pPr lvl="1">
              <a:buFont typeface="Wingdings" panose="05000000000000000000" pitchFamily="2" charset="2"/>
              <a:buChar char="v"/>
            </a:pPr>
            <a:r>
              <a:rPr lang="en-US" dirty="0"/>
              <a:t>Proof of residency</a:t>
            </a:r>
          </a:p>
          <a:p>
            <a:pPr lvl="1">
              <a:buFont typeface="Wingdings" panose="05000000000000000000" pitchFamily="2" charset="2"/>
              <a:buChar char="v"/>
            </a:pPr>
            <a:r>
              <a:rPr lang="en-US" dirty="0"/>
              <a:t>Guardianship</a:t>
            </a:r>
          </a:p>
          <a:p>
            <a:pPr lvl="1">
              <a:buFont typeface="Wingdings" panose="05000000000000000000" pitchFamily="2" charset="2"/>
              <a:buChar char="v"/>
            </a:pPr>
            <a:r>
              <a:rPr lang="en-US" dirty="0"/>
              <a:t>Birth certificates, school records, or other documents</a:t>
            </a:r>
          </a:p>
          <a:p>
            <a:pPr lvl="1">
              <a:buFont typeface="Wingdings" panose="05000000000000000000" pitchFamily="2" charset="2"/>
              <a:buChar char="v"/>
            </a:pPr>
            <a:r>
              <a:rPr lang="en-US" dirty="0"/>
              <a:t>Medical records, including immunization records</a:t>
            </a:r>
          </a:p>
          <a:p>
            <a:pPr lvl="1">
              <a:buFont typeface="Wingdings" panose="05000000000000000000" pitchFamily="2" charset="2"/>
              <a:buChar char="v"/>
            </a:pPr>
            <a:r>
              <a:rPr lang="en-US" dirty="0"/>
              <a:t>Child is eligible to attend school of origin, regardless of temporary residency, if the parent/child wishes and it is in the child’s best interest</a:t>
            </a:r>
          </a:p>
        </p:txBody>
      </p:sp>
    </p:spTree>
    <p:extLst>
      <p:ext uri="{BB962C8B-B14F-4D97-AF65-F5344CB8AC3E}">
        <p14:creationId xmlns:p14="http://schemas.microsoft.com/office/powerpoint/2010/main" val="1580599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a:t>
            </a:r>
          </a:p>
        </p:txBody>
      </p:sp>
      <p:sp>
        <p:nvSpPr>
          <p:cNvPr id="3" name="Content Placeholder 2"/>
          <p:cNvSpPr>
            <a:spLocks noGrp="1"/>
          </p:cNvSpPr>
          <p:nvPr>
            <p:ph idx="1"/>
          </p:nvPr>
        </p:nvSpPr>
        <p:spPr/>
        <p:txBody>
          <a:bodyPr>
            <a:normAutofit fontScale="77500" lnSpcReduction="20000"/>
          </a:bodyPr>
          <a:lstStyle/>
          <a:p>
            <a:pPr>
              <a:buFont typeface="Wingdings" panose="05000000000000000000" pitchFamily="2" charset="2"/>
              <a:buChar char="v"/>
            </a:pPr>
            <a:r>
              <a:rPr lang="en-US" dirty="0"/>
              <a:t>School districts are required to adopt practices to ensure that transportation is provided to school of origin, often working with other districts.  They are responsible for revising policies that may act as a barrier for homeless students to access expedited transportation services.</a:t>
            </a:r>
          </a:p>
          <a:p>
            <a:pPr>
              <a:buFont typeface="Wingdings" panose="05000000000000000000" pitchFamily="2" charset="2"/>
              <a:buChar char="v"/>
            </a:pPr>
            <a:r>
              <a:rPr lang="en-US" dirty="0"/>
              <a:t>School of origin is defined as the school the child attended when permanently housed or where they were last enrolled.</a:t>
            </a:r>
          </a:p>
          <a:p>
            <a:pPr>
              <a:buFont typeface="Wingdings" panose="05000000000000000000" pitchFamily="2" charset="2"/>
              <a:buChar char="v"/>
            </a:pPr>
            <a:r>
              <a:rPr lang="en-US" dirty="0"/>
              <a:t>If the child is unaccompanied, his/her wishes should be taken into consideration.</a:t>
            </a:r>
          </a:p>
          <a:p>
            <a:pPr>
              <a:buFont typeface="Wingdings" panose="05000000000000000000" pitchFamily="2" charset="2"/>
              <a:buChar char="v"/>
            </a:pPr>
            <a:r>
              <a:rPr lang="en-US" dirty="0"/>
              <a:t>Child’s right to attend their school of origin extends for the duration of their homelessness.</a:t>
            </a:r>
          </a:p>
          <a:p>
            <a:pPr>
              <a:buFont typeface="Wingdings" panose="05000000000000000000" pitchFamily="2" charset="2"/>
              <a:buChar char="v"/>
            </a:pPr>
            <a:r>
              <a:rPr lang="en-US" b="1" dirty="0"/>
              <a:t>Effective 10/1/16</a:t>
            </a:r>
            <a:r>
              <a:rPr lang="en-US" dirty="0"/>
              <a:t>, if the child becomes permanently housed in another district, they are entitled to continue enrollment and transportation services to their school of origin for the remainder of the school year.</a:t>
            </a:r>
          </a:p>
          <a:p>
            <a:pPr>
              <a:buFont typeface="Wingdings" panose="05000000000000000000" pitchFamily="2" charset="2"/>
              <a:buChar char="v"/>
            </a:pPr>
            <a:r>
              <a:rPr lang="en-US" dirty="0"/>
              <a:t>Title I monies can be used to transport a homeless student or former homeless student.</a:t>
            </a:r>
          </a:p>
        </p:txBody>
      </p:sp>
    </p:spTree>
    <p:extLst>
      <p:ext uri="{BB962C8B-B14F-4D97-AF65-F5344CB8AC3E}">
        <p14:creationId xmlns:p14="http://schemas.microsoft.com/office/powerpoint/2010/main" val="27881548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126</TotalTime>
  <Words>881</Words>
  <Application>Microsoft Office PowerPoint</Application>
  <PresentationFormat>Widescreen</PresentationFormat>
  <Paragraphs>84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Garamond</vt:lpstr>
      <vt:lpstr>Wingdings</vt:lpstr>
      <vt:lpstr>Organic</vt:lpstr>
      <vt:lpstr>Children &amp; Youth Experiencing Homelessness</vt:lpstr>
      <vt:lpstr>The Scale of Homelessness</vt:lpstr>
      <vt:lpstr>How vulnerable are YOU to becoming homeless?</vt:lpstr>
      <vt:lpstr>McKinney-Vento Homeless Act, amended by Every Student Succeeds Act (ESSA) New Legislation passed effective 10/1/16</vt:lpstr>
      <vt:lpstr>Who is Homeless?</vt:lpstr>
      <vt:lpstr>Homeless Children Characteristics</vt:lpstr>
      <vt:lpstr>Unaccompanied Youth</vt:lpstr>
      <vt:lpstr>Enrollment in School</vt:lpstr>
      <vt:lpstr>Transportation</vt:lpstr>
      <vt:lpstr>Extracurricular Activities</vt:lpstr>
      <vt:lpstr>Title I, Part A Set-aside funds</vt:lpstr>
      <vt:lpstr>What can WE do?</vt:lpstr>
      <vt:lpstr>Identification of Homeless Students/Unaccompanied Youth</vt:lpstr>
      <vt:lpstr>Contact information for LEA Homeless Liaison and Region 2 ECYEH OFFICE</vt:lpstr>
      <vt:lpstr>“I was homeless and I was in San Diego and I started singing in a coffee shop and people started coming to hear me sing.” ~ Jewel</vt:lpstr>
    </vt:vector>
  </TitlesOfParts>
  <Company>Antietam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&amp; Youth Experiencing Homelessness</dc:title>
  <dc:creator>Pam Janda</dc:creator>
  <cp:lastModifiedBy>Jen Reeves</cp:lastModifiedBy>
  <cp:revision>16</cp:revision>
  <dcterms:created xsi:type="dcterms:W3CDTF">2016-09-29T14:53:02Z</dcterms:created>
  <dcterms:modified xsi:type="dcterms:W3CDTF">2024-12-10T20:47:29Z</dcterms:modified>
</cp:coreProperties>
</file>